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80" r:id="rId2"/>
    <p:sldId id="336" r:id="rId3"/>
    <p:sldId id="330" r:id="rId4"/>
    <p:sldId id="323" r:id="rId5"/>
    <p:sldId id="261" r:id="rId6"/>
    <p:sldId id="318" r:id="rId7"/>
    <p:sldId id="297" r:id="rId8"/>
    <p:sldId id="345" r:id="rId9"/>
    <p:sldId id="299" r:id="rId10"/>
    <p:sldId id="319" r:id="rId11"/>
    <p:sldId id="311" r:id="rId12"/>
    <p:sldId id="312" r:id="rId13"/>
    <p:sldId id="314" r:id="rId14"/>
    <p:sldId id="342" r:id="rId15"/>
    <p:sldId id="343" r:id="rId16"/>
    <p:sldId id="344" r:id="rId17"/>
    <p:sldId id="334" r:id="rId18"/>
    <p:sldId id="305" r:id="rId19"/>
    <p:sldId id="301" r:id="rId20"/>
    <p:sldId id="303" r:id="rId21"/>
    <p:sldId id="324" r:id="rId22"/>
    <p:sldId id="296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E02B00"/>
    <a:srgbClr val="FFFFDF"/>
    <a:srgbClr val="C9FFF1"/>
    <a:srgbClr val="8DFFE1"/>
    <a:srgbClr val="FFFFB1"/>
    <a:srgbClr val="FFFFA5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7" autoAdjust="0"/>
    <p:restoredTop sz="93927" autoAdjust="0"/>
  </p:normalViewPr>
  <p:slideViewPr>
    <p:cSldViewPr>
      <p:cViewPr varScale="1">
        <p:scale>
          <a:sx n="111" d="100"/>
          <a:sy n="111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1" tIns="45911" rIns="91821" bIns="45911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1" tIns="45911" rIns="91821" bIns="45911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39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1" tIns="45911" rIns="91821" bIns="45911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1" tIns="45911" rIns="91821" bIns="45911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7A2CF5B-0E9B-4F8B-A7C5-817167EEE5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5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03F7-A5D0-4DDA-9818-3730C4233C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A5A0-AB57-49EC-BE80-5C18EC23C7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D9D0-C689-4102-9FB7-A5F11D69B5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0C82-A0F3-497D-97CF-A14126D13F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A47C7-5626-4031-A17D-E345062790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5E47-CA50-4209-86B0-C60ADED21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FBF4E-A594-488D-A171-C41B999C06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D8E8-2B90-43F8-BF5B-EA4D366EE5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2713-08A0-4654-8760-B74DF2C55D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60A9-520A-41D7-B825-F523D71A3B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E7FE-0B42-4FBF-9FBD-481A85F66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EE01-EF7E-4D6B-A98A-4705FFC7CF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140D3845-CA5F-4A03-BDDE-A76BFC8E19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3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4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5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1247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000" kern="10" spc="80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65E00"/>
                    </a:gs>
                    <a:gs pos="50000">
                      <a:srgbClr val="FFCC00"/>
                    </a:gs>
                    <a:gs pos="100000">
                      <a:srgbClr val="765E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GMINA  TRĄBKI  WIELKIE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827584" y="188640"/>
            <a:ext cx="772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Struktura wykonania wydatków gminy w 2017 roku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15982"/>
              </p:ext>
            </p:extLst>
          </p:nvPr>
        </p:nvGraphicFramePr>
        <p:xfrm>
          <a:off x="468313" y="836613"/>
          <a:ext cx="8475662" cy="572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Worksheet" r:id="rId3" imgW="6598991" imgH="5623418" progId="Excel.Sheet.8">
                  <p:embed/>
                </p:oleObj>
              </mc:Choice>
              <mc:Fallback>
                <p:oleObj name="Worksheet" r:id="rId3" imgW="6598991" imgH="562341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8475662" cy="572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8" name="Picture 4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776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8858852"/>
              </p:ext>
            </p:extLst>
          </p:nvPr>
        </p:nvGraphicFramePr>
        <p:xfrm>
          <a:off x="963588" y="369218"/>
          <a:ext cx="3338513" cy="608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3" name="Worksheet" r:id="rId3" imgW="3550849" imgH="6065599" progId="Excel.Sheet.8">
                  <p:embed/>
                </p:oleObj>
              </mc:Choice>
              <mc:Fallback>
                <p:oleObj name="Worksheet" r:id="rId3" imgW="3550849" imgH="606559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588" y="369218"/>
                        <a:ext cx="3338513" cy="608411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8" name="Picture 4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76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971550" y="-43656"/>
            <a:ext cx="77898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 anchor="b"/>
          <a:lstStyle/>
          <a:p>
            <a:pPr algn="ctr"/>
            <a:r>
              <a:rPr lang="pl-PL" sz="2600" dirty="0">
                <a:solidFill>
                  <a:schemeClr val="tx2"/>
                </a:solidFill>
                <a:latin typeface="Times New Roman" pitchFamily="18" charset="0"/>
              </a:rPr>
              <a:t>Wydatki na oświatę w 2017roku</a:t>
            </a:r>
          </a:p>
        </p:txBody>
      </p:sp>
      <p:graphicFrame>
        <p:nvGraphicFramePr>
          <p:cNvPr id="3" name="Obi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8911551"/>
              </p:ext>
            </p:extLst>
          </p:nvPr>
        </p:nvGraphicFramePr>
        <p:xfrm>
          <a:off x="4356100" y="333375"/>
          <a:ext cx="4537075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" name="Worksheet" r:id="rId6" imgW="3550849" imgH="6027223" progId="Excel.Sheet.8">
                  <p:embed/>
                </p:oleObj>
              </mc:Choice>
              <mc:Fallback>
                <p:oleObj name="Worksheet" r:id="rId6" imgW="3550849" imgH="6027223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3375"/>
                        <a:ext cx="4537075" cy="6191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236340"/>
              </p:ext>
            </p:extLst>
          </p:nvPr>
        </p:nvGraphicFramePr>
        <p:xfrm>
          <a:off x="611188" y="1266825"/>
          <a:ext cx="8094662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" name="Worksheet" r:id="rId3" imgW="5379649" imgH="3474767" progId="Excel.Sheet.8">
                  <p:embed/>
                </p:oleObj>
              </mc:Choice>
              <mc:Fallback>
                <p:oleObj name="Worksheet" r:id="rId3" imgW="5379649" imgH="34747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6825"/>
                        <a:ext cx="8094662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2" name="Picture 4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403350" y="620713"/>
            <a:ext cx="6480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Wykonanie dochodów i wydatków zadań rządowych zleconych gminie w 2017r.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187624" y="607716"/>
            <a:ext cx="7128792" cy="56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 anchor="b"/>
          <a:lstStyle/>
          <a:p>
            <a:pPr defTabSz="873125"/>
            <a:endParaRPr lang="pl-PL" sz="19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Zakład Gospodarki Komunalnej	- 2 436 938,64 zł</a:t>
            </a: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i Mieszkaniowej</a:t>
            </a: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Instytucje kultury – GOKS i R	- 1 024 380,00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Instytucja kultury – biblioteka	-    393 300,00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Żłobki (poza gminą)		-                     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Komenda Woj. Policji		-      27 500,00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Organizacje pozarządowe		-      30 000,00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Powiat Gdański			-    192 703,20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Usuwanie klęsk żywiołowych		-      10 000,00 zł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Dotacje na wymianę kotłów		-       30 000,00 zł</a:t>
            </a: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węglowych</a:t>
            </a:r>
          </a:p>
          <a:p>
            <a:pPr defTabSz="873125"/>
            <a:endParaRPr lang="pl-PL" sz="1400" dirty="0">
              <a:solidFill>
                <a:srgbClr val="CC3300"/>
              </a:solidFill>
              <a:latin typeface="Tahoma" pitchFamily="34" charset="0"/>
            </a:endParaRP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Ochrona i konserwacja zabytków	-    150 000,00 zł</a:t>
            </a: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	</a:t>
            </a:r>
          </a:p>
          <a:p>
            <a:pPr defTabSz="873125"/>
            <a:r>
              <a:rPr lang="pl-PL" sz="1400" dirty="0">
                <a:solidFill>
                  <a:srgbClr val="CC3300"/>
                </a:solidFill>
                <a:latin typeface="Tahoma" pitchFamily="34" charset="0"/>
              </a:rPr>
              <a:t>        RAZEM			-  4 294 821,84 zł</a:t>
            </a:r>
            <a:r>
              <a:rPr lang="pl-PL" sz="1900" dirty="0">
                <a:solidFill>
                  <a:srgbClr val="CC3300"/>
                </a:solidFill>
                <a:latin typeface="Tahoma" pitchFamily="34" charset="0"/>
              </a:rPr>
              <a:t>		</a:t>
            </a:r>
          </a:p>
        </p:txBody>
      </p:sp>
      <p:pic>
        <p:nvPicPr>
          <p:cNvPr id="132100" name="Picture 4" descr="h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6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430461" y="375147"/>
            <a:ext cx="6049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6" tIns="43638" rIns="87276" bIns="43638" anchor="b"/>
          <a:lstStyle/>
          <a:p>
            <a:pPr algn="ctr"/>
            <a:r>
              <a:rPr lang="pl-PL" sz="2000" u="sng" dirty="0">
                <a:solidFill>
                  <a:schemeClr val="tx2"/>
                </a:solidFill>
                <a:latin typeface="Times New Roman" pitchFamily="18" charset="0"/>
              </a:rPr>
              <a:t>Dotacje – wykonanie w 2017 roku</a:t>
            </a:r>
            <a:r>
              <a:rPr lang="pl-PL" sz="2600" u="sng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6" name="Łącznik prosty 5"/>
          <p:cNvCxnSpPr/>
          <p:nvPr/>
        </p:nvCxnSpPr>
        <p:spPr bwMode="auto">
          <a:xfrm>
            <a:off x="639664" y="5935910"/>
            <a:ext cx="6840760" cy="0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  <p:bldP spid="1321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241042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Zadania inwestycyjne w 2017 roku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73" name="Picture 153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762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0206D82D-8824-4BBD-8C9E-1F81A1DC8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082690"/>
              </p:ext>
            </p:extLst>
          </p:nvPr>
        </p:nvGraphicFramePr>
        <p:xfrm>
          <a:off x="1589088" y="765175"/>
          <a:ext cx="5903912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Worksheet" r:id="rId4" imgW="6682775" imgH="6408428" progId="Excel.Sheet.12">
                  <p:embed/>
                </p:oleObj>
              </mc:Choice>
              <mc:Fallback>
                <p:oleObj name="Worksheet" r:id="rId4" imgW="6682775" imgH="64084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088" y="765175"/>
                        <a:ext cx="5903912" cy="565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2756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241042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Zadania inwestycyjne w 2017 roku, cd.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73" name="Picture 153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762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0206D82D-8824-4BBD-8C9E-1F81A1DC8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77875"/>
              </p:ext>
            </p:extLst>
          </p:nvPr>
        </p:nvGraphicFramePr>
        <p:xfrm>
          <a:off x="1589088" y="765175"/>
          <a:ext cx="5902325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Worksheet" r:id="rId4" imgW="6682775" imgH="6034898" progId="Excel.Sheet.12">
                  <p:embed/>
                </p:oleObj>
              </mc:Choice>
              <mc:Fallback>
                <p:oleObj name="Worksheet" r:id="rId4" imgW="6682775" imgH="6034898" progId="Excel.Sheet.12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0206D82D-8824-4BBD-8C9E-1F81A1DC8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088" y="765175"/>
                        <a:ext cx="5902325" cy="532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480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19672" y="241042"/>
            <a:ext cx="6120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Zadania inwestycyjne w 2017 roku, cd.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73" name="Picture 153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762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0206D82D-8824-4BBD-8C9E-1F81A1DC8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78635"/>
              </p:ext>
            </p:extLst>
          </p:nvPr>
        </p:nvGraphicFramePr>
        <p:xfrm>
          <a:off x="1589088" y="765175"/>
          <a:ext cx="5902325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Worksheet" r:id="rId4" imgW="6682775" imgH="6286476" progId="Excel.Sheet.12">
                  <p:embed/>
                </p:oleObj>
              </mc:Choice>
              <mc:Fallback>
                <p:oleObj name="Worksheet" r:id="rId4" imgW="6682775" imgH="6286476" progId="Excel.Sheet.12">
                  <p:embed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0206D82D-8824-4BBD-8C9E-1F81A1DC8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088" y="765175"/>
                        <a:ext cx="5902325" cy="554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6100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9592" y="83146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l-PL" sz="20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Zadania inwestycyjne i remontowe realizowane przez </a:t>
            </a:r>
            <a:r>
              <a:rPr lang="pl-PL" sz="2000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ZGKiM</a:t>
            </a:r>
            <a:r>
              <a:rPr lang="pl-PL" sz="2000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w 2017r.</a:t>
            </a:r>
          </a:p>
        </p:txBody>
      </p:sp>
      <p:pic>
        <p:nvPicPr>
          <p:cNvPr id="133273" name="Picture 153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762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7635"/>
              </p:ext>
            </p:extLst>
          </p:nvPr>
        </p:nvGraphicFramePr>
        <p:xfrm>
          <a:off x="1054100" y="908050"/>
          <a:ext cx="7342188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1" name="Worksheet" r:id="rId4" imgW="7715360" imgH="6448510" progId="Excel.Sheet.8">
                  <p:embed/>
                </p:oleObj>
              </mc:Choice>
              <mc:Fallback>
                <p:oleObj name="Worksheet" r:id="rId4" imgW="7715360" imgH="64485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100" y="908050"/>
                        <a:ext cx="7342188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85720" y="0"/>
            <a:ext cx="85725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l-PL" dirty="0"/>
              <a:t>	</a:t>
            </a:r>
            <a:r>
              <a:rPr lang="pl-PL" sz="2000" dirty="0"/>
              <a:t>Pozyskane środki </a:t>
            </a:r>
            <a:r>
              <a:rPr lang="pl-PL" sz="1800" dirty="0"/>
              <a:t>w 2017 roku. </a:t>
            </a:r>
          </a:p>
          <a:p>
            <a:pPr algn="ctr">
              <a:spcBef>
                <a:spcPts val="0"/>
              </a:spcBef>
            </a:pPr>
            <a:r>
              <a:rPr lang="pl-PL" sz="1800" dirty="0"/>
              <a:t>             </a:t>
            </a:r>
            <a:r>
              <a:rPr lang="pl-PL" sz="1200" dirty="0"/>
              <a:t>(ta część która wpłynęła fizycznie do budżetu) </a:t>
            </a:r>
          </a:p>
        </p:txBody>
      </p:sp>
      <p:pic>
        <p:nvPicPr>
          <p:cNvPr id="120837" name="Picture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66560"/>
              </p:ext>
            </p:extLst>
          </p:nvPr>
        </p:nvGraphicFramePr>
        <p:xfrm>
          <a:off x="1235075" y="981075"/>
          <a:ext cx="7489825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8" name="Worksheet" r:id="rId4" imgW="6400800" imgH="5467207" progId="Excel.Sheet.12">
                  <p:embed/>
                </p:oleObj>
              </mc:Choice>
              <mc:Fallback>
                <p:oleObj name="Worksheet" r:id="rId4" imgW="6400800" imgH="54672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075" y="981075"/>
                        <a:ext cx="7489825" cy="512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827584" y="150018"/>
            <a:ext cx="772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Wykonanie budżetu gminy za lata 2006 – 2017 w skali makro.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87541"/>
              </p:ext>
            </p:extLst>
          </p:nvPr>
        </p:nvGraphicFramePr>
        <p:xfrm>
          <a:off x="34925" y="620713"/>
          <a:ext cx="8662988" cy="612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7" name="Worksheet" r:id="rId3" imgW="10534730" imgH="5200728" progId="Excel.Sheet.8">
                  <p:embed/>
                </p:oleObj>
              </mc:Choice>
              <mc:Fallback>
                <p:oleObj name="Worksheet" r:id="rId3" imgW="10534730" imgH="520072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20713"/>
                        <a:ext cx="8662988" cy="612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6" name="Picture 4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16658"/>
            <a:ext cx="792212" cy="8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04417"/>
              </p:ext>
            </p:extLst>
          </p:nvPr>
        </p:nvGraphicFramePr>
        <p:xfrm>
          <a:off x="1258888" y="161925"/>
          <a:ext cx="6954837" cy="662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41" name="Worksheet" r:id="rId3" imgW="9724934" imgH="7362753" progId="Excel.Sheet.12">
                  <p:embed/>
                </p:oleObj>
              </mc:Choice>
              <mc:Fallback>
                <p:oleObj name="Worksheet" r:id="rId3" imgW="9724934" imgH="736275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1925"/>
                        <a:ext cx="6954837" cy="6621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776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553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808034"/>
              </p:ext>
            </p:extLst>
          </p:nvPr>
        </p:nvGraphicFramePr>
        <p:xfrm>
          <a:off x="492125" y="698500"/>
          <a:ext cx="8618538" cy="594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Worksheet" r:id="rId3" imgW="9608855" imgH="5707419" progId="Excel.Sheet.8">
                  <p:embed/>
                </p:oleObj>
              </mc:Choice>
              <mc:Fallback>
                <p:oleObj name="Worksheet" r:id="rId3" imgW="9608855" imgH="570741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698500"/>
                        <a:ext cx="8618538" cy="594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65" name="Picture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627784" y="163379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Analiza wskaźnikowa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776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755650" y="2349500"/>
            <a:ext cx="75612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l-PL" sz="2000" dirty="0">
                <a:solidFill>
                  <a:schemeClr val="accent2"/>
                </a:solidFill>
              </a:rPr>
              <a:t>Uczestniczyłem w pracach różnego rodzaju komisji: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chemeClr val="accent2"/>
                </a:solidFill>
              </a:rPr>
              <a:t>1.	Powiatowej Komisji Bezpieczeństwa</a:t>
            </a:r>
          </a:p>
          <a:p>
            <a:pPr marL="457200" indent="-457200">
              <a:spcBef>
                <a:spcPct val="50000"/>
              </a:spcBef>
              <a:buFontTx/>
              <a:buAutoNum type="arabicPeriod" startAt="2"/>
            </a:pPr>
            <a:r>
              <a:rPr lang="pl-PL" sz="2000" dirty="0">
                <a:solidFill>
                  <a:schemeClr val="accent2"/>
                </a:solidFill>
              </a:rPr>
              <a:t>Wojewódzkie Komisji Bezpieczeństwa w Ruchu Drogowym</a:t>
            </a:r>
          </a:p>
          <a:p>
            <a:pPr marL="457200" indent="-457200">
              <a:spcBef>
                <a:spcPct val="50000"/>
              </a:spcBef>
            </a:pPr>
            <a:r>
              <a:rPr lang="pl-PL" sz="2000" dirty="0">
                <a:solidFill>
                  <a:schemeClr val="accent2"/>
                </a:solidFill>
              </a:rPr>
              <a:t>3.	Związku Gmin Pomorskich</a:t>
            </a:r>
          </a:p>
        </p:txBody>
      </p:sp>
      <p:sp>
        <p:nvSpPr>
          <p:cNvPr id="145415" name="WordArt 7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53355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Reprezentowanie Gminy na zewnątrz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2053" descr="herb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00101" y="58513"/>
            <a:ext cx="6665726" cy="679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WordArt 2052"/>
          <p:cNvSpPr>
            <a:spLocks noChangeArrowheads="1" noChangeShapeType="1" noTextEdit="1"/>
          </p:cNvSpPr>
          <p:nvPr/>
        </p:nvSpPr>
        <p:spPr bwMode="auto">
          <a:xfrm>
            <a:off x="6429388" y="4643446"/>
            <a:ext cx="213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Dziękuję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76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47696"/>
              </p:ext>
            </p:extLst>
          </p:nvPr>
        </p:nvGraphicFramePr>
        <p:xfrm>
          <a:off x="900113" y="492125"/>
          <a:ext cx="7917132" cy="588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2" name="Worksheet" r:id="rId4" imgW="7955280" imgH="5029010" progId="Excel.Sheet.12">
                  <p:embed/>
                </p:oleObj>
              </mc:Choice>
              <mc:Fallback>
                <p:oleObj name="Worksheet" r:id="rId4" imgW="7955280" imgH="502901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2125"/>
                        <a:ext cx="7917132" cy="58892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22B35E7-AE1F-4D35-B839-795C57D0F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44062"/>
              </p:ext>
            </p:extLst>
          </p:nvPr>
        </p:nvGraphicFramePr>
        <p:xfrm>
          <a:off x="966916" y="2852936"/>
          <a:ext cx="7772397" cy="1648965"/>
        </p:xfrm>
        <a:graphic>
          <a:graphicData uri="http://schemas.openxmlformats.org/drawingml/2006/table">
            <a:tbl>
              <a:tblPr/>
              <a:tblGrid>
                <a:gridCol w="633693">
                  <a:extLst>
                    <a:ext uri="{9D8B030D-6E8A-4147-A177-3AD203B41FA5}">
                      <a16:colId xmlns:a16="http://schemas.microsoft.com/office/drawing/2014/main" val="3910878165"/>
                    </a:ext>
                  </a:extLst>
                </a:gridCol>
                <a:gridCol w="2064984">
                  <a:extLst>
                    <a:ext uri="{9D8B030D-6E8A-4147-A177-3AD203B41FA5}">
                      <a16:colId xmlns:a16="http://schemas.microsoft.com/office/drawing/2014/main" val="2152931485"/>
                    </a:ext>
                  </a:extLst>
                </a:gridCol>
                <a:gridCol w="634215">
                  <a:extLst>
                    <a:ext uri="{9D8B030D-6E8A-4147-A177-3AD203B41FA5}">
                      <a16:colId xmlns:a16="http://schemas.microsoft.com/office/drawing/2014/main" val="3632924902"/>
                    </a:ext>
                  </a:extLst>
                </a:gridCol>
                <a:gridCol w="634215">
                  <a:extLst>
                    <a:ext uri="{9D8B030D-6E8A-4147-A177-3AD203B41FA5}">
                      <a16:colId xmlns:a16="http://schemas.microsoft.com/office/drawing/2014/main" val="4162060866"/>
                    </a:ext>
                  </a:extLst>
                </a:gridCol>
                <a:gridCol w="633693">
                  <a:extLst>
                    <a:ext uri="{9D8B030D-6E8A-4147-A177-3AD203B41FA5}">
                      <a16:colId xmlns:a16="http://schemas.microsoft.com/office/drawing/2014/main" val="1074287629"/>
                    </a:ext>
                  </a:extLst>
                </a:gridCol>
                <a:gridCol w="633693">
                  <a:extLst>
                    <a:ext uri="{9D8B030D-6E8A-4147-A177-3AD203B41FA5}">
                      <a16:colId xmlns:a16="http://schemas.microsoft.com/office/drawing/2014/main" val="865898924"/>
                    </a:ext>
                  </a:extLst>
                </a:gridCol>
                <a:gridCol w="633693">
                  <a:extLst>
                    <a:ext uri="{9D8B030D-6E8A-4147-A177-3AD203B41FA5}">
                      <a16:colId xmlns:a16="http://schemas.microsoft.com/office/drawing/2014/main" val="3479927082"/>
                    </a:ext>
                  </a:extLst>
                </a:gridCol>
                <a:gridCol w="633693">
                  <a:extLst>
                    <a:ext uri="{9D8B030D-6E8A-4147-A177-3AD203B41FA5}">
                      <a16:colId xmlns:a16="http://schemas.microsoft.com/office/drawing/2014/main" val="736964738"/>
                    </a:ext>
                  </a:extLst>
                </a:gridCol>
                <a:gridCol w="635259">
                  <a:extLst>
                    <a:ext uri="{9D8B030D-6E8A-4147-A177-3AD203B41FA5}">
                      <a16:colId xmlns:a16="http://schemas.microsoft.com/office/drawing/2014/main" val="4135872991"/>
                    </a:ext>
                  </a:extLst>
                </a:gridCol>
                <a:gridCol w="635259">
                  <a:extLst>
                    <a:ext uri="{9D8B030D-6E8A-4147-A177-3AD203B41FA5}">
                      <a16:colId xmlns:a16="http://schemas.microsoft.com/office/drawing/2014/main" val="2825430358"/>
                    </a:ext>
                  </a:extLst>
                </a:gridCol>
              </a:tblGrid>
              <a:tr h="238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Lp.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2014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2015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2016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2017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35946"/>
                  </a:ext>
                </a:extLst>
              </a:tr>
              <a:tr h="519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1..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decyzje o warunkach zabudowy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+ decyzje o ustaleniu lokalizacji inwestycji  celu publicznego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192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195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235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145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89886"/>
                  </a:ext>
                </a:extLst>
              </a:tr>
              <a:tr h="148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2..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Uchwały o przystąpieniu do sporządzenia planu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ILOŚĆ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ZAKOŃCZONE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ILOŚĆ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ZAKOŃCZONE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ILOŚĆ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ZAKOŃCZONE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ILOŚĆ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ZAKOŃCZONE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016899"/>
                  </a:ext>
                </a:extLst>
              </a:tr>
              <a:tr h="2177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002250"/>
                  </a:ext>
                </a:extLst>
              </a:tr>
              <a:tr h="519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3..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Uchwały w sprawie uchwalenia miejscowych planów zagospodarowania przestrzennego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pl-PL" sz="1000" kern="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pl-PL" sz="10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9350" marR="29350" marT="29350" marB="29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34632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5B87D5F-A737-42CA-8A98-8420E0071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36" y="17568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1377" name="grafika2">
            <a:extLst>
              <a:ext uri="{FF2B5EF4-FFF2-40B4-BE49-F238E27FC236}">
                <a16:creationId xmlns:a16="http://schemas.microsoft.com/office/drawing/2014/main" id="{DCD9A597-49FE-469C-ABAA-B12CD473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9578"/>
            <a:ext cx="989013" cy="995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CFB79B2-38DC-4253-BEC0-CDDBB045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557" y="403843"/>
            <a:ext cx="76874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Procedury planistyczne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terenie</a:t>
            </a:r>
            <a:br>
              <a:rPr kumimoji="0" lang="pl-PL" altLang="zh-C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kumimoji="0" lang="pl-PL" altLang="zh-CN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Gminy Trąbki Wielkie</a:t>
            </a:r>
            <a:endParaRPr kumimoji="0" lang="pl-PL" altLang="zh-CN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0954" y="288033"/>
            <a:ext cx="772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Struktura wykonania budżetu gminy w 2017 roku.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459556"/>
              </p:ext>
            </p:extLst>
          </p:nvPr>
        </p:nvGraphicFramePr>
        <p:xfrm>
          <a:off x="971550" y="755650"/>
          <a:ext cx="7778750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Worksheet" r:id="rId4" imgW="5478745" imgH="4236752" progId="Excel.Sheet.8">
                  <p:embed/>
                </p:oleObj>
              </mc:Choice>
              <mc:Fallback>
                <p:oleObj name="Worksheet" r:id="rId4" imgW="5478745" imgH="423675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55650"/>
                        <a:ext cx="7778750" cy="566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928662" y="260350"/>
            <a:ext cx="772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Struktura wykonania dochodów gminy w 2017 roku</a:t>
            </a:r>
          </a:p>
        </p:txBody>
      </p:sp>
      <p:pic>
        <p:nvPicPr>
          <p:cNvPr id="138244" name="Picture 4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32728"/>
              </p:ext>
            </p:extLst>
          </p:nvPr>
        </p:nvGraphicFramePr>
        <p:xfrm>
          <a:off x="583406" y="664369"/>
          <a:ext cx="7977187" cy="552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Worksheet" r:id="rId4" imgW="5478745" imgH="4023550" progId="Excel.Sheet.8">
                  <p:embed/>
                </p:oleObj>
              </mc:Choice>
              <mc:Fallback>
                <p:oleObj name="Worksheet" r:id="rId4" imgW="5478745" imgH="402355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" y="664369"/>
                        <a:ext cx="7977187" cy="552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030660" y="388695"/>
            <a:ext cx="772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/>
              <a:t>Struktura wykonania dochodów gminy w 2017 roku</a:t>
            </a:r>
          </a:p>
        </p:txBody>
      </p:sp>
      <p:pic>
        <p:nvPicPr>
          <p:cNvPr id="111621" name="Picture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31042"/>
              </p:ext>
            </p:extLst>
          </p:nvPr>
        </p:nvGraphicFramePr>
        <p:xfrm>
          <a:off x="539750" y="981075"/>
          <a:ext cx="8334375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Worksheet" r:id="rId4" imgW="6896085" imgH="3638719" progId="Excel.Sheet.8">
                  <p:embed/>
                </p:oleObj>
              </mc:Choice>
              <mc:Fallback>
                <p:oleObj name="Worksheet" r:id="rId4" imgW="6896085" imgH="363871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8334375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030660" y="388695"/>
            <a:ext cx="772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/>
              <a:t>Struktura wykonania dochodów gminy w 2017 roku</a:t>
            </a:r>
          </a:p>
        </p:txBody>
      </p:sp>
      <p:pic>
        <p:nvPicPr>
          <p:cNvPr id="111621" name="Picture 5" descr="h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23" y="18864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14678"/>
              </p:ext>
            </p:extLst>
          </p:nvPr>
        </p:nvGraphicFramePr>
        <p:xfrm>
          <a:off x="539750" y="981075"/>
          <a:ext cx="8334375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Worksheet" r:id="rId4" imgW="6896085" imgH="4209946" progId="Excel.Sheet.8">
                  <p:embed/>
                </p:oleObj>
              </mc:Choice>
              <mc:Fallback>
                <p:oleObj name="Worksheet" r:id="rId4" imgW="6896085" imgH="4209946" progId="Excel.Sheet.8">
                  <p:embed/>
                  <p:pic>
                    <p:nvPicPr>
                      <p:cNvPr id="1116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8334375" cy="604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299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27584" y="116632"/>
            <a:ext cx="772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800" dirty="0"/>
              <a:t>Struktura wykonania wydatków gminy w 2017 roku</a:t>
            </a: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18539"/>
              </p:ext>
            </p:extLst>
          </p:nvPr>
        </p:nvGraphicFramePr>
        <p:xfrm>
          <a:off x="741362" y="625712"/>
          <a:ext cx="8078788" cy="62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Worksheet" r:id="rId3" imgW="6410277" imgH="6391282" progId="Excel.Sheet.8">
                  <p:embed/>
                </p:oleObj>
              </mc:Choice>
              <mc:Fallback>
                <p:oleObj name="Worksheet" r:id="rId3" imgW="6410277" imgH="639128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" y="625712"/>
                        <a:ext cx="8078788" cy="623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9" name="Picture 5" descr="h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0350"/>
            <a:ext cx="9493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8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0F0F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0000"/>
        </a:dk1>
        <a:lt1>
          <a:srgbClr val="E5E5E5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0F0F0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198</Words>
  <Application>Microsoft Office PowerPoint</Application>
  <PresentationFormat>Pokaz na ekranie (4:3)</PresentationFormat>
  <Paragraphs>86</Paragraphs>
  <Slides>22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SimSun</vt:lpstr>
      <vt:lpstr>Arial</vt:lpstr>
      <vt:lpstr>Arial Black</vt:lpstr>
      <vt:lpstr>Impact</vt:lpstr>
      <vt:lpstr>Lucida Sans Unicode</vt:lpstr>
      <vt:lpstr>Tahoma</vt:lpstr>
      <vt:lpstr>Times New Roman</vt:lpstr>
      <vt:lpstr>Projekt domyślny</vt:lpstr>
      <vt:lpstr>Worksheet</vt:lpstr>
      <vt:lpstr>Arkusz programu Microsoft Excel</vt:lpstr>
      <vt:lpstr>Arkusz programu Microsoft Excel 97–2003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Andrzej</cp:lastModifiedBy>
  <cp:revision>1058</cp:revision>
  <cp:lastPrinted>2018-06-25T12:03:16Z</cp:lastPrinted>
  <dcterms:created xsi:type="dcterms:W3CDTF">2003-03-23T20:55:10Z</dcterms:created>
  <dcterms:modified xsi:type="dcterms:W3CDTF">2018-06-26T05:57:31Z</dcterms:modified>
</cp:coreProperties>
</file>